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3"/>
    <p:sldId id="257" r:id="rId14"/>
    <p:sldId id="258" r:id="rId15"/>
    <p:sldId id="259" r:id="rId16"/>
    <p:sldId id="260" r:id="rId17"/>
    <p:sldId id="261" r:id="rId18"/>
    <p:sldId id="262" r:id="rId19"/>
    <p:sldId id="263" r:id="rId20"/>
    <p:sldId id="264" r:id="rId21"/>
    <p:sldId id="265" r:id="rId22"/>
    <p:sldId id="266" r:id="rId2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Gidole" charset="1" panose="02000503000000000000"/>
      <p:regular r:id="rId10"/>
    </p:embeddedFont>
    <p:embeddedFont>
      <p:font typeface="League Spartan" charset="1" panose="00000800000000000000"/>
      <p:regular r:id="rId11"/>
    </p:embeddedFont>
    <p:embeddedFont>
      <p:font typeface="WenQuanYi" charset="1" panose="020B0606030804020204"/>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slides/slide1.xml" Type="http://schemas.openxmlformats.org/officeDocument/2006/relationships/slide"/><Relationship Id="rId14" Target="slides/slide2.xml" Type="http://schemas.openxmlformats.org/officeDocument/2006/relationships/slide"/><Relationship Id="rId15" Target="slides/slide3.xml" Type="http://schemas.openxmlformats.org/officeDocument/2006/relationships/slide"/><Relationship Id="rId16" Target="slides/slide4.xml" Type="http://schemas.openxmlformats.org/officeDocument/2006/relationships/slide"/><Relationship Id="rId17" Target="slides/slide5.xml" Type="http://schemas.openxmlformats.org/officeDocument/2006/relationships/slide"/><Relationship Id="rId18" Target="slides/slide6.xml" Type="http://schemas.openxmlformats.org/officeDocument/2006/relationships/slide"/><Relationship Id="rId19" Target="slides/slide7.xml" Type="http://schemas.openxmlformats.org/officeDocument/2006/relationships/slide"/><Relationship Id="rId2" Target="presProps.xml" Type="http://schemas.openxmlformats.org/officeDocument/2006/relationships/presProps"/><Relationship Id="rId20" Target="slides/slide8.xml" Type="http://schemas.openxmlformats.org/officeDocument/2006/relationships/slide"/><Relationship Id="rId21" Target="slides/slide9.xml" Type="http://schemas.openxmlformats.org/officeDocument/2006/relationships/slide"/><Relationship Id="rId22" Target="slides/slide10.xml" Type="http://schemas.openxmlformats.org/officeDocument/2006/relationships/slide"/><Relationship Id="rId23" Target="slides/slide11.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svg>
</file>

<file path=ppt/media/image5.png>
</file>

<file path=ppt/media/image6.sv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F2F0F4"/>
        </a:solidFill>
      </p:bgPr>
    </p:bg>
    <p:spTree>
      <p:nvGrpSpPr>
        <p:cNvPr id="1" name=""/>
        <p:cNvGrpSpPr/>
        <p:nvPr/>
      </p:nvGrpSpPr>
      <p:grpSpPr>
        <a:xfrm>
          <a:off x="0" y="0"/>
          <a:ext cx="0" cy="0"/>
          <a:chOff x="0" y="0"/>
          <a:chExt cx="0" cy="0"/>
        </a:xfrm>
      </p:grpSpPr>
      <p:grpSp>
        <p:nvGrpSpPr>
          <p:cNvPr name="Group 2" id="2"/>
          <p:cNvGrpSpPr/>
          <p:nvPr/>
        </p:nvGrpSpPr>
        <p:grpSpPr>
          <a:xfrm rot="5400000">
            <a:off x="-6053" y="6053"/>
            <a:ext cx="7565692" cy="7553587"/>
            <a:chOff x="0" y="0"/>
            <a:chExt cx="6350000" cy="6339840"/>
          </a:xfrm>
        </p:grpSpPr>
        <p:sp>
          <p:nvSpPr>
            <p:cNvPr name="Freeform 3" id="3"/>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3C47D6"/>
            </a:solidFill>
          </p:spPr>
        </p:sp>
      </p:grpSp>
      <p:grpSp>
        <p:nvGrpSpPr>
          <p:cNvPr name="Group 4" id="4"/>
          <p:cNvGrpSpPr/>
          <p:nvPr/>
        </p:nvGrpSpPr>
        <p:grpSpPr>
          <a:xfrm rot="0">
            <a:off x="-2642538" y="0"/>
            <a:ext cx="5443189" cy="4713801"/>
            <a:chOff x="0" y="0"/>
            <a:chExt cx="6350000" cy="5499100"/>
          </a:xfrm>
        </p:grpSpPr>
        <p:sp>
          <p:nvSpPr>
            <p:cNvPr name="Freeform 5" id="5"/>
            <p:cNvSpPr/>
            <p:nvPr/>
          </p:nvSpPr>
          <p:spPr>
            <a:xfrm>
              <a:off x="0" y="0"/>
              <a:ext cx="6350000" cy="5499100"/>
            </a:xfrm>
            <a:custGeom>
              <a:avLst/>
              <a:gdLst/>
              <a:ahLst/>
              <a:cxnLst/>
              <a:rect r="r" b="b" t="t" l="l"/>
              <a:pathLst>
                <a:path h="5499100" w="6350000">
                  <a:moveTo>
                    <a:pt x="0" y="5499100"/>
                  </a:moveTo>
                  <a:lnTo>
                    <a:pt x="3175000" y="0"/>
                  </a:lnTo>
                  <a:lnTo>
                    <a:pt x="6350000" y="5499100"/>
                  </a:lnTo>
                  <a:close/>
                </a:path>
              </a:pathLst>
            </a:custGeom>
            <a:solidFill>
              <a:srgbClr val="000000"/>
            </a:solidFill>
          </p:spPr>
        </p:sp>
      </p:grpSp>
      <p:sp>
        <p:nvSpPr>
          <p:cNvPr name="AutoShape 6" id="6"/>
          <p:cNvSpPr/>
          <p:nvPr/>
        </p:nvSpPr>
        <p:spPr>
          <a:xfrm rot="0">
            <a:off x="-2642538" y="1211424"/>
            <a:ext cx="13130342" cy="56192"/>
          </a:xfrm>
          <a:prstGeom prst="rect">
            <a:avLst/>
          </a:prstGeom>
          <a:solidFill>
            <a:srgbClr val="000000"/>
          </a:solidFill>
        </p:spPr>
      </p:sp>
      <p:sp>
        <p:nvSpPr>
          <p:cNvPr name="TextBox 7" id="7"/>
          <p:cNvSpPr txBox="true"/>
          <p:nvPr/>
        </p:nvSpPr>
        <p:spPr>
          <a:xfrm rot="0">
            <a:off x="4344525" y="3073307"/>
            <a:ext cx="13542992" cy="6950075"/>
          </a:xfrm>
          <a:prstGeom prst="rect">
            <a:avLst/>
          </a:prstGeom>
        </p:spPr>
        <p:txBody>
          <a:bodyPr anchor="t" rtlCol="false" tIns="0" lIns="0" bIns="0" rIns="0">
            <a:spAutoFit/>
          </a:bodyPr>
          <a:lstStyle/>
          <a:p>
            <a:pPr algn="r">
              <a:lnSpc>
                <a:spcPts val="10900"/>
              </a:lnSpc>
            </a:pPr>
            <a:r>
              <a:rPr lang="en-US" sz="10000" spc="600">
                <a:solidFill>
                  <a:srgbClr val="000000"/>
                </a:solidFill>
                <a:latin typeface="League Spartan Bold"/>
              </a:rPr>
              <a:t> DISTRACTING DRIVER DETECTION BASED ON DEEP LEARNING</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5400000">
            <a:off x="-2322" y="2322"/>
            <a:ext cx="2902170" cy="2897526"/>
            <a:chOff x="0" y="0"/>
            <a:chExt cx="6350000" cy="6339840"/>
          </a:xfrm>
        </p:grpSpPr>
        <p:sp>
          <p:nvSpPr>
            <p:cNvPr name="Freeform 3" id="3"/>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3C47D6"/>
            </a:solidFill>
          </p:spPr>
        </p:sp>
      </p:grpSp>
      <p:sp>
        <p:nvSpPr>
          <p:cNvPr name="TextBox 4" id="4"/>
          <p:cNvSpPr txBox="true"/>
          <p:nvPr/>
        </p:nvSpPr>
        <p:spPr>
          <a:xfrm rot="0">
            <a:off x="1837006" y="1229311"/>
            <a:ext cx="14613988" cy="1143000"/>
          </a:xfrm>
          <a:prstGeom prst="rect">
            <a:avLst/>
          </a:prstGeom>
        </p:spPr>
        <p:txBody>
          <a:bodyPr anchor="t" rtlCol="false" tIns="0" lIns="0" bIns="0" rIns="0">
            <a:spAutoFit/>
          </a:bodyPr>
          <a:lstStyle/>
          <a:p>
            <a:pPr algn="ctr">
              <a:lnSpc>
                <a:spcPts val="9000"/>
              </a:lnSpc>
            </a:pPr>
            <a:r>
              <a:rPr lang="en-US" sz="7500" spc="375">
                <a:solidFill>
                  <a:srgbClr val="F2F0F4"/>
                </a:solidFill>
                <a:latin typeface="League Spartan Bold"/>
              </a:rPr>
              <a:t>MAKE THINGS HAPPEN</a:t>
            </a:r>
          </a:p>
        </p:txBody>
      </p:sp>
      <p:sp>
        <p:nvSpPr>
          <p:cNvPr name="AutoShape 5" id="5"/>
          <p:cNvSpPr/>
          <p:nvPr/>
        </p:nvSpPr>
        <p:spPr>
          <a:xfrm rot="0">
            <a:off x="1916501" y="3360887"/>
            <a:ext cx="14454998" cy="84376"/>
          </a:xfrm>
          <a:prstGeom prst="rect">
            <a:avLst/>
          </a:prstGeom>
          <a:solidFill>
            <a:srgbClr val="3C47D6"/>
          </a:solidFill>
        </p:spPr>
      </p:sp>
      <p:grpSp>
        <p:nvGrpSpPr>
          <p:cNvPr name="Group 6" id="6"/>
          <p:cNvGrpSpPr/>
          <p:nvPr/>
        </p:nvGrpSpPr>
        <p:grpSpPr>
          <a:xfrm rot="0">
            <a:off x="8897477" y="3940066"/>
            <a:ext cx="493047" cy="493047"/>
            <a:chOff x="0" y="0"/>
            <a:chExt cx="6350000" cy="6350000"/>
          </a:xfrm>
        </p:grpSpPr>
        <p:sp>
          <p:nvSpPr>
            <p:cNvPr name="Freeform 7" id="7"/>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2F0F4"/>
            </a:solidFill>
          </p:spPr>
        </p:sp>
      </p:grpSp>
      <p:grpSp>
        <p:nvGrpSpPr>
          <p:cNvPr name="Group 8" id="8"/>
          <p:cNvGrpSpPr/>
          <p:nvPr/>
        </p:nvGrpSpPr>
        <p:grpSpPr>
          <a:xfrm rot="0">
            <a:off x="7430317" y="4907959"/>
            <a:ext cx="3427366" cy="2588849"/>
            <a:chOff x="0" y="0"/>
            <a:chExt cx="4569822" cy="3451799"/>
          </a:xfrm>
        </p:grpSpPr>
        <p:sp>
          <p:nvSpPr>
            <p:cNvPr name="TextBox 9" id="9"/>
            <p:cNvSpPr txBox="true"/>
            <p:nvPr/>
          </p:nvSpPr>
          <p:spPr>
            <a:xfrm rot="0">
              <a:off x="0" y="-66675"/>
              <a:ext cx="4569822" cy="868428"/>
            </a:xfrm>
            <a:prstGeom prst="rect">
              <a:avLst/>
            </a:prstGeom>
          </p:spPr>
          <p:txBody>
            <a:bodyPr anchor="t" rtlCol="false" tIns="0" lIns="0" bIns="0" rIns="0">
              <a:spAutoFit/>
            </a:bodyPr>
            <a:lstStyle/>
            <a:p>
              <a:pPr algn="ctr">
                <a:lnSpc>
                  <a:spcPts val="5276"/>
                </a:lnSpc>
              </a:pPr>
              <a:r>
                <a:rPr lang="en-US" sz="3967" spc="396">
                  <a:solidFill>
                    <a:srgbClr val="F2F0F4"/>
                  </a:solidFill>
                  <a:latin typeface="Gidole"/>
                </a:rPr>
                <a:t>CRE</a:t>
              </a:r>
              <a:r>
                <a:rPr lang="en-US" sz="3967" spc="396">
                  <a:solidFill>
                    <a:srgbClr val="F2F0F4"/>
                  </a:solidFill>
                  <a:latin typeface="Gidole"/>
                </a:rPr>
                <a:t>ATE CNN</a:t>
              </a:r>
            </a:p>
          </p:txBody>
        </p:sp>
        <p:sp>
          <p:nvSpPr>
            <p:cNvPr name="TextBox 10" id="10"/>
            <p:cNvSpPr txBox="true"/>
            <p:nvPr/>
          </p:nvSpPr>
          <p:spPr>
            <a:xfrm rot="0">
              <a:off x="0" y="1153822"/>
              <a:ext cx="4569822" cy="2297977"/>
            </a:xfrm>
            <a:prstGeom prst="rect">
              <a:avLst/>
            </a:prstGeom>
          </p:spPr>
          <p:txBody>
            <a:bodyPr anchor="t" rtlCol="false" tIns="0" lIns="0" bIns="0" rIns="0">
              <a:spAutoFit/>
            </a:bodyPr>
            <a:lstStyle/>
            <a:p>
              <a:pPr algn="ctr">
                <a:lnSpc>
                  <a:spcPts val="4667"/>
                </a:lnSpc>
              </a:pPr>
            </a:p>
            <a:p>
              <a:pPr algn="ctr">
                <a:lnSpc>
                  <a:spcPts val="4667"/>
                </a:lnSpc>
              </a:pPr>
              <a:r>
                <a:rPr lang="en-US" sz="2916" spc="29">
                  <a:solidFill>
                    <a:srgbClr val="F2F0F4"/>
                  </a:solidFill>
                  <a:latin typeface="Gidole"/>
                </a:rPr>
                <a:t>A CNN i</a:t>
              </a:r>
              <a:r>
                <a:rPr lang="en-US" sz="2916" spc="29">
                  <a:solidFill>
                    <a:srgbClr val="F2F0F4"/>
                  </a:solidFill>
                  <a:latin typeface="Gidole"/>
                </a:rPr>
                <a:t>s created to classify driver images</a:t>
              </a:r>
            </a:p>
          </p:txBody>
        </p:sp>
      </p:grpSp>
      <p:grpSp>
        <p:nvGrpSpPr>
          <p:cNvPr name="Group 11" id="11"/>
          <p:cNvGrpSpPr/>
          <p:nvPr/>
        </p:nvGrpSpPr>
        <p:grpSpPr>
          <a:xfrm rot="0">
            <a:off x="12273144" y="4947305"/>
            <a:ext cx="4226244" cy="2507417"/>
            <a:chOff x="0" y="0"/>
            <a:chExt cx="5634991" cy="3343222"/>
          </a:xfrm>
        </p:grpSpPr>
        <p:sp>
          <p:nvSpPr>
            <p:cNvPr name="TextBox 12" id="12"/>
            <p:cNvSpPr txBox="true"/>
            <p:nvPr/>
          </p:nvSpPr>
          <p:spPr>
            <a:xfrm rot="0">
              <a:off x="0" y="-171450"/>
              <a:ext cx="5634991" cy="969550"/>
            </a:xfrm>
            <a:prstGeom prst="rect">
              <a:avLst/>
            </a:prstGeom>
          </p:spPr>
          <p:txBody>
            <a:bodyPr anchor="t" rtlCol="false" tIns="0" lIns="0" bIns="0" rIns="0">
              <a:spAutoFit/>
            </a:bodyPr>
            <a:lstStyle/>
            <a:p>
              <a:pPr algn="ctr">
                <a:lnSpc>
                  <a:spcPts val="6347"/>
                </a:lnSpc>
              </a:pPr>
              <a:r>
                <a:rPr lang="en-US" sz="3967" spc="396">
                  <a:solidFill>
                    <a:srgbClr val="F2F0F4"/>
                  </a:solidFill>
                  <a:latin typeface="Gidole"/>
                </a:rPr>
                <a:t>TRAIN MODEL</a:t>
              </a:r>
            </a:p>
          </p:txBody>
        </p:sp>
        <p:sp>
          <p:nvSpPr>
            <p:cNvPr name="TextBox 13" id="13"/>
            <p:cNvSpPr txBox="true"/>
            <p:nvPr/>
          </p:nvSpPr>
          <p:spPr>
            <a:xfrm rot="0">
              <a:off x="0" y="1178744"/>
              <a:ext cx="5634991" cy="2164478"/>
            </a:xfrm>
            <a:prstGeom prst="rect">
              <a:avLst/>
            </a:prstGeom>
          </p:spPr>
          <p:txBody>
            <a:bodyPr anchor="t" rtlCol="false" tIns="0" lIns="0" bIns="0" rIns="0">
              <a:spAutoFit/>
            </a:bodyPr>
            <a:lstStyle/>
            <a:p>
              <a:pPr algn="ctr">
                <a:lnSpc>
                  <a:spcPts val="4375"/>
                </a:lnSpc>
              </a:pPr>
            </a:p>
            <a:p>
              <a:pPr algn="ctr">
                <a:lnSpc>
                  <a:spcPts val="4375"/>
                </a:lnSpc>
              </a:pPr>
              <a:r>
                <a:rPr lang="en-US" sz="2916" spc="29">
                  <a:solidFill>
                    <a:srgbClr val="F2F0F4"/>
                  </a:solidFill>
                  <a:latin typeface="Gidole"/>
                </a:rPr>
                <a:t>Train the CNN and see the output image.</a:t>
              </a:r>
            </a:p>
          </p:txBody>
        </p:sp>
      </p:grpSp>
      <p:grpSp>
        <p:nvGrpSpPr>
          <p:cNvPr name="Group 14" id="14"/>
          <p:cNvGrpSpPr/>
          <p:nvPr/>
        </p:nvGrpSpPr>
        <p:grpSpPr>
          <a:xfrm rot="0">
            <a:off x="1788613" y="4907959"/>
            <a:ext cx="4226244" cy="4188296"/>
            <a:chOff x="0" y="0"/>
            <a:chExt cx="5634991" cy="5584395"/>
          </a:xfrm>
        </p:grpSpPr>
        <p:sp>
          <p:nvSpPr>
            <p:cNvPr name="TextBox 15" id="15"/>
            <p:cNvSpPr txBox="true"/>
            <p:nvPr/>
          </p:nvSpPr>
          <p:spPr>
            <a:xfrm rot="0">
              <a:off x="0" y="-66675"/>
              <a:ext cx="5634991" cy="868428"/>
            </a:xfrm>
            <a:prstGeom prst="rect">
              <a:avLst/>
            </a:prstGeom>
          </p:spPr>
          <p:txBody>
            <a:bodyPr anchor="t" rtlCol="false" tIns="0" lIns="0" bIns="0" rIns="0">
              <a:spAutoFit/>
            </a:bodyPr>
            <a:lstStyle/>
            <a:p>
              <a:pPr algn="ctr">
                <a:lnSpc>
                  <a:spcPts val="5276"/>
                </a:lnSpc>
              </a:pPr>
              <a:r>
                <a:rPr lang="en-US" sz="3967" spc="396">
                  <a:solidFill>
                    <a:srgbClr val="F2F0F4"/>
                  </a:solidFill>
                  <a:latin typeface="Gidole"/>
                </a:rPr>
                <a:t>DATASET</a:t>
              </a:r>
            </a:p>
          </p:txBody>
        </p:sp>
        <p:sp>
          <p:nvSpPr>
            <p:cNvPr name="TextBox 16" id="16"/>
            <p:cNvSpPr txBox="true"/>
            <p:nvPr/>
          </p:nvSpPr>
          <p:spPr>
            <a:xfrm rot="0">
              <a:off x="0" y="1182397"/>
              <a:ext cx="5634991" cy="4401998"/>
            </a:xfrm>
            <a:prstGeom prst="rect">
              <a:avLst/>
            </a:prstGeom>
          </p:spPr>
          <p:txBody>
            <a:bodyPr anchor="t" rtlCol="false" tIns="0" lIns="0" bIns="0" rIns="0">
              <a:spAutoFit/>
            </a:bodyPr>
            <a:lstStyle/>
            <a:p>
              <a:pPr algn="ctr">
                <a:lnSpc>
                  <a:spcPts val="4375"/>
                </a:lnSpc>
              </a:pPr>
              <a:r>
                <a:rPr lang="en-US" sz="2916" spc="29">
                  <a:solidFill>
                    <a:srgbClr val="F2F0F4"/>
                  </a:solidFill>
                  <a:latin typeface="Gidole"/>
                </a:rPr>
                <a:t>C</a:t>
              </a:r>
              <a:r>
                <a:rPr lang="en-US" sz="2916" spc="29">
                  <a:solidFill>
                    <a:srgbClr val="F2F0F4"/>
                  </a:solidFill>
                  <a:latin typeface="Gidole"/>
                </a:rPr>
                <a:t>reate a instance of ImageDataGenerator which does all preprocessing operations on images that we are going to feed to our CNN</a:t>
              </a:r>
            </a:p>
          </p:txBody>
        </p:sp>
      </p:grpSp>
      <p:grpSp>
        <p:nvGrpSpPr>
          <p:cNvPr name="Group 17" id="17"/>
          <p:cNvGrpSpPr/>
          <p:nvPr/>
        </p:nvGrpSpPr>
        <p:grpSpPr>
          <a:xfrm rot="-5400000">
            <a:off x="15388265" y="7387265"/>
            <a:ext cx="2902057" cy="2897414"/>
            <a:chOff x="0" y="0"/>
            <a:chExt cx="6350000" cy="6339840"/>
          </a:xfrm>
        </p:grpSpPr>
        <p:sp>
          <p:nvSpPr>
            <p:cNvPr name="Freeform 18" id="18"/>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3C47D6"/>
            </a:solidFill>
          </p:spPr>
        </p:sp>
      </p:grpSp>
      <p:grpSp>
        <p:nvGrpSpPr>
          <p:cNvPr name="Group 19" id="19"/>
          <p:cNvGrpSpPr/>
          <p:nvPr/>
        </p:nvGrpSpPr>
        <p:grpSpPr>
          <a:xfrm rot="0">
            <a:off x="3655211" y="3940066"/>
            <a:ext cx="493047" cy="493047"/>
            <a:chOff x="0" y="0"/>
            <a:chExt cx="6350000" cy="6350000"/>
          </a:xfrm>
        </p:grpSpPr>
        <p:sp>
          <p:nvSpPr>
            <p:cNvPr name="Freeform 20" id="20"/>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2F0F4"/>
            </a:solidFill>
          </p:spPr>
        </p:sp>
      </p:grpSp>
      <p:grpSp>
        <p:nvGrpSpPr>
          <p:cNvPr name="Group 21" id="21"/>
          <p:cNvGrpSpPr/>
          <p:nvPr/>
        </p:nvGrpSpPr>
        <p:grpSpPr>
          <a:xfrm rot="0">
            <a:off x="14139742" y="3940066"/>
            <a:ext cx="493047" cy="493047"/>
            <a:chOff x="0" y="0"/>
            <a:chExt cx="6350000" cy="6350000"/>
          </a:xfrm>
        </p:grpSpPr>
        <p:sp>
          <p:nvSpPr>
            <p:cNvPr name="Freeform 22" id="22"/>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2F0F4"/>
            </a:solidFill>
          </p:spPr>
        </p:sp>
      </p:grpSp>
    </p:spTree>
  </p:cSld>
  <p:clrMapOvr>
    <a:masterClrMapping/>
  </p:clrMapOvr>
</p:sld>
</file>

<file path=ppt/slides/slide11.xml><?xml version="1.0" encoding="utf-8"?>
<p:sld xmlns:p="http://schemas.openxmlformats.org/presentationml/2006/main" xmlns:a="http://schemas.openxmlformats.org/drawingml/2006/main">
  <p:cSld>
    <p:bg>
      <p:bgPr>
        <a:solidFill>
          <a:srgbClr val="F2F0F4"/>
        </a:solidFill>
      </p:bgPr>
    </p:bg>
    <p:spTree>
      <p:nvGrpSpPr>
        <p:cNvPr id="1" name=""/>
        <p:cNvGrpSpPr/>
        <p:nvPr/>
      </p:nvGrpSpPr>
      <p:grpSpPr>
        <a:xfrm>
          <a:off x="0" y="0"/>
          <a:ext cx="0" cy="0"/>
          <a:chOff x="0" y="0"/>
          <a:chExt cx="0" cy="0"/>
        </a:xfrm>
      </p:grpSpPr>
      <p:grpSp>
        <p:nvGrpSpPr>
          <p:cNvPr name="Group 2" id="2"/>
          <p:cNvGrpSpPr/>
          <p:nvPr/>
        </p:nvGrpSpPr>
        <p:grpSpPr>
          <a:xfrm rot="0">
            <a:off x="0" y="4816536"/>
            <a:ext cx="5479231" cy="5470464"/>
            <a:chOff x="0" y="0"/>
            <a:chExt cx="6350000" cy="6339840"/>
          </a:xfrm>
        </p:grpSpPr>
        <p:sp>
          <p:nvSpPr>
            <p:cNvPr name="Freeform 3" id="3"/>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3C47D6"/>
            </a:solidFill>
          </p:spPr>
        </p:sp>
      </p:grpSp>
      <p:grpSp>
        <p:nvGrpSpPr>
          <p:cNvPr name="Group 4" id="4"/>
          <p:cNvGrpSpPr/>
          <p:nvPr/>
        </p:nvGrpSpPr>
        <p:grpSpPr>
          <a:xfrm rot="-10800000">
            <a:off x="12808769" y="0"/>
            <a:ext cx="5479231" cy="5470464"/>
            <a:chOff x="0" y="0"/>
            <a:chExt cx="6350000" cy="6339840"/>
          </a:xfrm>
        </p:grpSpPr>
        <p:sp>
          <p:nvSpPr>
            <p:cNvPr name="Freeform 5" id="5"/>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3C47D6"/>
            </a:solidFill>
          </p:spPr>
        </p:sp>
      </p:grpSp>
      <p:sp>
        <p:nvSpPr>
          <p:cNvPr name="AutoShape 6" id="6"/>
          <p:cNvSpPr/>
          <p:nvPr/>
        </p:nvSpPr>
        <p:spPr>
          <a:xfrm rot="0">
            <a:off x="1028700" y="1028700"/>
            <a:ext cx="16230600" cy="8229600"/>
          </a:xfrm>
          <a:prstGeom prst="rect">
            <a:avLst/>
          </a:prstGeom>
          <a:solidFill>
            <a:srgbClr val="000000"/>
          </a:solidFill>
        </p:spPr>
      </p:sp>
      <p:grpSp>
        <p:nvGrpSpPr>
          <p:cNvPr name="Group 7" id="7"/>
          <p:cNvGrpSpPr/>
          <p:nvPr/>
        </p:nvGrpSpPr>
        <p:grpSpPr>
          <a:xfrm rot="0">
            <a:off x="4035370" y="3756217"/>
            <a:ext cx="10217261" cy="2774566"/>
            <a:chOff x="0" y="0"/>
            <a:chExt cx="13623015" cy="3699421"/>
          </a:xfrm>
        </p:grpSpPr>
        <p:sp>
          <p:nvSpPr>
            <p:cNvPr name="TextBox 8" id="8"/>
            <p:cNvSpPr txBox="true"/>
            <p:nvPr/>
          </p:nvSpPr>
          <p:spPr>
            <a:xfrm rot="0">
              <a:off x="18789" y="123825"/>
              <a:ext cx="13585436" cy="2309495"/>
            </a:xfrm>
            <a:prstGeom prst="rect">
              <a:avLst/>
            </a:prstGeom>
          </p:spPr>
          <p:txBody>
            <a:bodyPr anchor="t" rtlCol="false" tIns="0" lIns="0" bIns="0" rIns="0">
              <a:spAutoFit/>
            </a:bodyPr>
            <a:lstStyle/>
            <a:p>
              <a:pPr algn="ctr">
                <a:lnSpc>
                  <a:spcPts val="13080"/>
                </a:lnSpc>
              </a:pPr>
              <a:r>
                <a:rPr lang="en-US" sz="12000" spc="719">
                  <a:solidFill>
                    <a:srgbClr val="F2F0F4"/>
                  </a:solidFill>
                  <a:latin typeface="League Spartan Bold"/>
                </a:rPr>
                <a:t>LET'S DO IT</a:t>
              </a:r>
            </a:p>
          </p:txBody>
        </p:sp>
        <p:sp>
          <p:nvSpPr>
            <p:cNvPr name="TextBox 9" id="9"/>
            <p:cNvSpPr txBox="true"/>
            <p:nvPr/>
          </p:nvSpPr>
          <p:spPr>
            <a:xfrm rot="0">
              <a:off x="0" y="2955116"/>
              <a:ext cx="13623015" cy="744305"/>
            </a:xfrm>
            <a:prstGeom prst="rect">
              <a:avLst/>
            </a:prstGeom>
          </p:spPr>
          <p:txBody>
            <a:bodyPr anchor="t" rtlCol="false" tIns="0" lIns="0" bIns="0" rIns="0">
              <a:spAutoFit/>
            </a:bodyPr>
            <a:lstStyle/>
            <a:p>
              <a:pPr algn="ctr">
                <a:lnSpc>
                  <a:spcPts val="4522"/>
                </a:lnSpc>
              </a:pPr>
              <a:r>
                <a:rPr lang="en-US" sz="3400" spc="340">
                  <a:solidFill>
                    <a:srgbClr val="F2F0F4"/>
                  </a:solidFill>
                  <a:latin typeface="Gidole"/>
                </a:rPr>
                <a:t>CODE TIME</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0F4"/>
        </a:solidFill>
      </p:bgPr>
    </p:bg>
    <p:spTree>
      <p:nvGrpSpPr>
        <p:cNvPr id="1" name=""/>
        <p:cNvGrpSpPr/>
        <p:nvPr/>
      </p:nvGrpSpPr>
      <p:grpSpPr>
        <a:xfrm>
          <a:off x="0" y="0"/>
          <a:ext cx="0" cy="0"/>
          <a:chOff x="0" y="0"/>
          <a:chExt cx="0" cy="0"/>
        </a:xfrm>
      </p:grpSpPr>
      <p:sp>
        <p:nvSpPr>
          <p:cNvPr name="AutoShape 2" id="2"/>
          <p:cNvSpPr/>
          <p:nvPr/>
        </p:nvSpPr>
        <p:spPr>
          <a:xfrm rot="0">
            <a:off x="7708386" y="-155035"/>
            <a:ext cx="10579614" cy="10597070"/>
          </a:xfrm>
          <a:prstGeom prst="rect">
            <a:avLst/>
          </a:prstGeom>
          <a:solidFill>
            <a:srgbClr val="17161C"/>
          </a:solidFill>
        </p:spPr>
      </p:sp>
      <p:grpSp>
        <p:nvGrpSpPr>
          <p:cNvPr name="Group 3" id="3"/>
          <p:cNvGrpSpPr/>
          <p:nvPr/>
        </p:nvGrpSpPr>
        <p:grpSpPr>
          <a:xfrm rot="0">
            <a:off x="8403818" y="740809"/>
            <a:ext cx="8431435" cy="2141560"/>
            <a:chOff x="0" y="0"/>
            <a:chExt cx="11241914" cy="2855413"/>
          </a:xfrm>
        </p:grpSpPr>
        <p:sp>
          <p:nvSpPr>
            <p:cNvPr name="TextBox 4" id="4"/>
            <p:cNvSpPr txBox="true"/>
            <p:nvPr/>
          </p:nvSpPr>
          <p:spPr>
            <a:xfrm rot="0">
              <a:off x="4608572" y="798421"/>
              <a:ext cx="6633342" cy="1096645"/>
            </a:xfrm>
            <a:prstGeom prst="rect">
              <a:avLst/>
            </a:prstGeom>
          </p:spPr>
          <p:txBody>
            <a:bodyPr anchor="t" rtlCol="false" tIns="0" lIns="0" bIns="0" rIns="0">
              <a:spAutoFit/>
            </a:bodyPr>
            <a:lstStyle/>
            <a:p>
              <a:pPr>
                <a:lnSpc>
                  <a:spcPts val="6900"/>
                </a:lnSpc>
              </a:pPr>
              <a:r>
                <a:rPr lang="en-US" sz="4600" spc="46">
                  <a:solidFill>
                    <a:srgbClr val="F2F0F4"/>
                  </a:solidFill>
                  <a:latin typeface="Gidole"/>
                </a:rPr>
                <a:t>Program BackGround</a:t>
              </a:r>
            </a:p>
          </p:txBody>
        </p:sp>
        <p:grpSp>
          <p:nvGrpSpPr>
            <p:cNvPr name="Group 5" id="5"/>
            <p:cNvGrpSpPr/>
            <p:nvPr/>
          </p:nvGrpSpPr>
          <p:grpSpPr>
            <a:xfrm rot="-5400000">
              <a:off x="-2284" y="2284"/>
              <a:ext cx="2855413" cy="2850844"/>
              <a:chOff x="0" y="0"/>
              <a:chExt cx="6350000" cy="6339840"/>
            </a:xfrm>
          </p:grpSpPr>
          <p:sp>
            <p:nvSpPr>
              <p:cNvPr name="Freeform 6" id="6"/>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000000">
                  <a:alpha val="19608"/>
                </a:srgbClr>
              </a:solidFill>
            </p:spPr>
          </p:sp>
        </p:grpSp>
      </p:grpSp>
      <p:grpSp>
        <p:nvGrpSpPr>
          <p:cNvPr name="Group 7" id="7"/>
          <p:cNvGrpSpPr/>
          <p:nvPr/>
        </p:nvGrpSpPr>
        <p:grpSpPr>
          <a:xfrm rot="0">
            <a:off x="8403818" y="4072720"/>
            <a:ext cx="8431435" cy="2141560"/>
            <a:chOff x="0" y="0"/>
            <a:chExt cx="11241914" cy="2855413"/>
          </a:xfrm>
        </p:grpSpPr>
        <p:sp>
          <p:nvSpPr>
            <p:cNvPr name="TextBox 8" id="8"/>
            <p:cNvSpPr txBox="true"/>
            <p:nvPr/>
          </p:nvSpPr>
          <p:spPr>
            <a:xfrm rot="0">
              <a:off x="4608572" y="798421"/>
              <a:ext cx="6633342" cy="1096645"/>
            </a:xfrm>
            <a:prstGeom prst="rect">
              <a:avLst/>
            </a:prstGeom>
          </p:spPr>
          <p:txBody>
            <a:bodyPr anchor="t" rtlCol="false" tIns="0" lIns="0" bIns="0" rIns="0">
              <a:spAutoFit/>
            </a:bodyPr>
            <a:lstStyle/>
            <a:p>
              <a:pPr>
                <a:lnSpc>
                  <a:spcPts val="6900"/>
                </a:lnSpc>
              </a:pPr>
              <a:r>
                <a:rPr lang="en-US" sz="4600" spc="46">
                  <a:solidFill>
                    <a:srgbClr val="F2F0F4"/>
                  </a:solidFill>
                  <a:latin typeface="Gidole"/>
                </a:rPr>
                <a:t>Our Method</a:t>
              </a:r>
            </a:p>
          </p:txBody>
        </p:sp>
        <p:grpSp>
          <p:nvGrpSpPr>
            <p:cNvPr name="Group 9" id="9"/>
            <p:cNvGrpSpPr/>
            <p:nvPr/>
          </p:nvGrpSpPr>
          <p:grpSpPr>
            <a:xfrm rot="-5400000">
              <a:off x="-2284" y="2284"/>
              <a:ext cx="2855413" cy="2850844"/>
              <a:chOff x="0" y="0"/>
              <a:chExt cx="6350000" cy="6339840"/>
            </a:xfrm>
          </p:grpSpPr>
          <p:sp>
            <p:nvSpPr>
              <p:cNvPr name="Freeform 10" id="10"/>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000000">
                  <a:alpha val="19608"/>
                </a:srgbClr>
              </a:solidFill>
            </p:spPr>
          </p:sp>
        </p:grpSp>
      </p:grpSp>
      <p:grpSp>
        <p:nvGrpSpPr>
          <p:cNvPr name="Group 11" id="11"/>
          <p:cNvGrpSpPr/>
          <p:nvPr/>
        </p:nvGrpSpPr>
        <p:grpSpPr>
          <a:xfrm rot="0">
            <a:off x="8403818" y="7357515"/>
            <a:ext cx="8431435" cy="2141560"/>
            <a:chOff x="0" y="0"/>
            <a:chExt cx="11241914" cy="2855413"/>
          </a:xfrm>
        </p:grpSpPr>
        <p:sp>
          <p:nvSpPr>
            <p:cNvPr name="TextBox 12" id="12"/>
            <p:cNvSpPr txBox="true"/>
            <p:nvPr/>
          </p:nvSpPr>
          <p:spPr>
            <a:xfrm rot="0">
              <a:off x="4608572" y="798421"/>
              <a:ext cx="6633342" cy="1096645"/>
            </a:xfrm>
            <a:prstGeom prst="rect">
              <a:avLst/>
            </a:prstGeom>
          </p:spPr>
          <p:txBody>
            <a:bodyPr anchor="t" rtlCol="false" tIns="0" lIns="0" bIns="0" rIns="0">
              <a:spAutoFit/>
            </a:bodyPr>
            <a:lstStyle/>
            <a:p>
              <a:pPr>
                <a:lnSpc>
                  <a:spcPts val="6900"/>
                </a:lnSpc>
              </a:pPr>
              <a:r>
                <a:rPr lang="en-US" sz="4600" spc="46">
                  <a:solidFill>
                    <a:srgbClr val="F2F0F4"/>
                  </a:solidFill>
                  <a:latin typeface="Gidole"/>
                </a:rPr>
                <a:t>Code Time</a:t>
              </a:r>
            </a:p>
          </p:txBody>
        </p:sp>
        <p:grpSp>
          <p:nvGrpSpPr>
            <p:cNvPr name="Group 13" id="13"/>
            <p:cNvGrpSpPr/>
            <p:nvPr/>
          </p:nvGrpSpPr>
          <p:grpSpPr>
            <a:xfrm rot="-5400000">
              <a:off x="-2284" y="2284"/>
              <a:ext cx="2855413" cy="2850844"/>
              <a:chOff x="0" y="0"/>
              <a:chExt cx="6350000" cy="6339840"/>
            </a:xfrm>
          </p:grpSpPr>
          <p:sp>
            <p:nvSpPr>
              <p:cNvPr name="Freeform 14" id="14"/>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000000">
                  <a:alpha val="19608"/>
                </a:srgbClr>
              </a:solidFill>
            </p:spPr>
          </p:sp>
        </p:grpSp>
      </p:grpSp>
      <p:pic>
        <p:nvPicPr>
          <p:cNvPr name="Picture 15" id="1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8056941" y="649399"/>
            <a:ext cx="2324380" cy="2324380"/>
          </a:xfrm>
          <a:prstGeom prst="rect">
            <a:avLst/>
          </a:prstGeom>
        </p:spPr>
      </p:pic>
      <p:pic>
        <p:nvPicPr>
          <p:cNvPr name="Picture 16" id="1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8056941" y="3981310"/>
            <a:ext cx="2324380" cy="2324380"/>
          </a:xfrm>
          <a:prstGeom prst="rect">
            <a:avLst/>
          </a:prstGeom>
        </p:spPr>
      </p:pic>
      <p:pic>
        <p:nvPicPr>
          <p:cNvPr name="Picture 17" id="17"/>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8056941" y="7266104"/>
            <a:ext cx="2324380" cy="2324380"/>
          </a:xfrm>
          <a:prstGeom prst="rect">
            <a:avLst/>
          </a:prstGeom>
        </p:spPr>
      </p:pic>
      <p:sp>
        <p:nvSpPr>
          <p:cNvPr name="TextBox 18" id="18"/>
          <p:cNvSpPr txBox="true"/>
          <p:nvPr/>
        </p:nvSpPr>
        <p:spPr>
          <a:xfrm rot="0">
            <a:off x="450289" y="2872844"/>
            <a:ext cx="6341154" cy="1914983"/>
          </a:xfrm>
          <a:prstGeom prst="rect">
            <a:avLst/>
          </a:prstGeom>
        </p:spPr>
        <p:txBody>
          <a:bodyPr anchor="t" rtlCol="false" tIns="0" lIns="0" bIns="0" rIns="0">
            <a:spAutoFit/>
          </a:bodyPr>
          <a:lstStyle/>
          <a:p>
            <a:pPr>
              <a:lnSpc>
                <a:spcPts val="10400"/>
              </a:lnSpc>
            </a:pPr>
            <a:r>
              <a:rPr lang="en-US" sz="8666" spc="433">
                <a:solidFill>
                  <a:srgbClr val="000000"/>
                </a:solidFill>
                <a:latin typeface="League Spartan Bold"/>
              </a:rPr>
              <a:t>CATALOG</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2F0F4"/>
        </a:solidFill>
      </p:bgPr>
    </p:bg>
    <p:spTree>
      <p:nvGrpSpPr>
        <p:cNvPr id="1" name=""/>
        <p:cNvGrpSpPr/>
        <p:nvPr/>
      </p:nvGrpSpPr>
      <p:grpSpPr>
        <a:xfrm>
          <a:off x="0" y="0"/>
          <a:ext cx="0" cy="0"/>
          <a:chOff x="0" y="0"/>
          <a:chExt cx="0" cy="0"/>
        </a:xfrm>
      </p:grpSpPr>
      <p:grpSp>
        <p:nvGrpSpPr>
          <p:cNvPr name="Group 2" id="2"/>
          <p:cNvGrpSpPr/>
          <p:nvPr/>
        </p:nvGrpSpPr>
        <p:grpSpPr>
          <a:xfrm rot="-5400000">
            <a:off x="10728361" y="2727361"/>
            <a:ext cx="7565692" cy="7553587"/>
            <a:chOff x="0" y="0"/>
            <a:chExt cx="6350000" cy="6339840"/>
          </a:xfrm>
        </p:grpSpPr>
        <p:sp>
          <p:nvSpPr>
            <p:cNvPr name="Freeform 3" id="3"/>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3C47D6"/>
            </a:solidFill>
          </p:spPr>
        </p:sp>
      </p:grpSp>
      <p:grpSp>
        <p:nvGrpSpPr>
          <p:cNvPr name="Group 4" id="4"/>
          <p:cNvGrpSpPr/>
          <p:nvPr/>
        </p:nvGrpSpPr>
        <p:grpSpPr>
          <a:xfrm rot="-10800000">
            <a:off x="15566406" y="5573199"/>
            <a:ext cx="5443189" cy="4713801"/>
            <a:chOff x="0" y="0"/>
            <a:chExt cx="6350000" cy="5499100"/>
          </a:xfrm>
        </p:grpSpPr>
        <p:sp>
          <p:nvSpPr>
            <p:cNvPr name="Freeform 5" id="5"/>
            <p:cNvSpPr/>
            <p:nvPr/>
          </p:nvSpPr>
          <p:spPr>
            <a:xfrm>
              <a:off x="0" y="0"/>
              <a:ext cx="6350000" cy="5499100"/>
            </a:xfrm>
            <a:custGeom>
              <a:avLst/>
              <a:gdLst/>
              <a:ahLst/>
              <a:cxnLst/>
              <a:rect r="r" b="b" t="t" l="l"/>
              <a:pathLst>
                <a:path h="5499100" w="6350000">
                  <a:moveTo>
                    <a:pt x="0" y="5499100"/>
                  </a:moveTo>
                  <a:lnTo>
                    <a:pt x="3175000" y="0"/>
                  </a:lnTo>
                  <a:lnTo>
                    <a:pt x="6350000" y="5499100"/>
                  </a:lnTo>
                  <a:close/>
                </a:path>
              </a:pathLst>
            </a:custGeom>
            <a:solidFill>
              <a:srgbClr val="000000"/>
            </a:solidFill>
          </p:spPr>
        </p:sp>
      </p:grpSp>
      <p:sp>
        <p:nvSpPr>
          <p:cNvPr name="TextBox 6" id="6"/>
          <p:cNvSpPr txBox="true"/>
          <p:nvPr/>
        </p:nvSpPr>
        <p:spPr>
          <a:xfrm rot="0">
            <a:off x="827664" y="657789"/>
            <a:ext cx="7829550" cy="2286000"/>
          </a:xfrm>
          <a:prstGeom prst="rect">
            <a:avLst/>
          </a:prstGeom>
        </p:spPr>
        <p:txBody>
          <a:bodyPr anchor="t" rtlCol="false" tIns="0" lIns="0" bIns="0" rIns="0">
            <a:spAutoFit/>
          </a:bodyPr>
          <a:lstStyle/>
          <a:p>
            <a:pPr>
              <a:lnSpc>
                <a:spcPts val="9000"/>
              </a:lnSpc>
            </a:pPr>
            <a:r>
              <a:rPr lang="en-US" sz="7500" spc="375">
                <a:solidFill>
                  <a:srgbClr val="000000"/>
                </a:solidFill>
                <a:latin typeface="League Spartan Bold"/>
              </a:rPr>
              <a:t>PROGRAM</a:t>
            </a:r>
            <a:r>
              <a:rPr lang="en-US" sz="7500" spc="375">
                <a:solidFill>
                  <a:srgbClr val="000000"/>
                </a:solidFill>
                <a:latin typeface="League Spartan Bold"/>
              </a:rPr>
              <a:t> </a:t>
            </a:r>
          </a:p>
          <a:p>
            <a:pPr>
              <a:lnSpc>
                <a:spcPts val="9000"/>
              </a:lnSpc>
            </a:pPr>
            <a:r>
              <a:rPr lang="en-US" sz="7500" spc="375">
                <a:solidFill>
                  <a:srgbClr val="000000"/>
                </a:solidFill>
                <a:latin typeface="League Spartan Bold"/>
              </a:rPr>
              <a:t>BACKGROUND</a:t>
            </a:r>
          </a:p>
        </p:txBody>
      </p:sp>
      <p:sp>
        <p:nvSpPr>
          <p:cNvPr name="AutoShape 7" id="7"/>
          <p:cNvSpPr/>
          <p:nvPr/>
        </p:nvSpPr>
        <p:spPr>
          <a:xfrm rot="0">
            <a:off x="9144000" y="2143604"/>
            <a:ext cx="9466400" cy="56192"/>
          </a:xfrm>
          <a:prstGeom prst="rect">
            <a:avLst/>
          </a:prstGeom>
          <a:solidFill>
            <a:srgbClr val="000000"/>
          </a:solidFill>
        </p:spPr>
      </p:sp>
      <p:sp>
        <p:nvSpPr>
          <p:cNvPr name="TextBox 8" id="8"/>
          <p:cNvSpPr txBox="true"/>
          <p:nvPr/>
        </p:nvSpPr>
        <p:spPr>
          <a:xfrm rot="0">
            <a:off x="1028700" y="3764812"/>
            <a:ext cx="9576400" cy="6074589"/>
          </a:xfrm>
          <a:prstGeom prst="rect">
            <a:avLst/>
          </a:prstGeom>
        </p:spPr>
        <p:txBody>
          <a:bodyPr anchor="t" rtlCol="false" tIns="0" lIns="0" bIns="0" rIns="0">
            <a:spAutoFit/>
          </a:bodyPr>
          <a:lstStyle/>
          <a:p>
            <a:pPr>
              <a:lnSpc>
                <a:spcPts val="5342"/>
              </a:lnSpc>
            </a:pPr>
            <a:r>
              <a:rPr lang="en-US" sz="3561" spc="35">
                <a:solidFill>
                  <a:srgbClr val="000000"/>
                </a:solidFill>
                <a:latin typeface="Gidole"/>
              </a:rPr>
              <a:t>According to the National Highway Traffic Safety Administration, one in ten fatal crashes and two in ten injury crashes were reported as distracted driver accidents. In an attempt to mitigate these alarming statistics, our program aims to use deep learning technology to detect whether drivers are distracted or not. By doing this, we can give warnings to the monitor as the same time the driver shows some signs of distraction.</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2F0F4"/>
        </a:solidFill>
      </p:bgPr>
    </p:bg>
    <p:spTree>
      <p:nvGrpSpPr>
        <p:cNvPr id="1" name=""/>
        <p:cNvGrpSpPr/>
        <p:nvPr/>
      </p:nvGrpSpPr>
      <p:grpSpPr>
        <a:xfrm>
          <a:off x="0" y="0"/>
          <a:ext cx="0" cy="0"/>
          <a:chOff x="0" y="0"/>
          <a:chExt cx="0" cy="0"/>
        </a:xfrm>
      </p:grpSpPr>
      <p:sp>
        <p:nvSpPr>
          <p:cNvPr name="TextBox 2" id="2"/>
          <p:cNvSpPr txBox="true"/>
          <p:nvPr/>
        </p:nvSpPr>
        <p:spPr>
          <a:xfrm rot="0">
            <a:off x="1327103" y="2197083"/>
            <a:ext cx="11231888" cy="1533525"/>
          </a:xfrm>
          <a:prstGeom prst="rect">
            <a:avLst/>
          </a:prstGeom>
        </p:spPr>
        <p:txBody>
          <a:bodyPr anchor="t" rtlCol="false" tIns="0" lIns="0" bIns="0" rIns="0">
            <a:spAutoFit/>
          </a:bodyPr>
          <a:lstStyle/>
          <a:p>
            <a:pPr>
              <a:lnSpc>
                <a:spcPts val="12000"/>
              </a:lnSpc>
            </a:pPr>
            <a:r>
              <a:rPr lang="en-US" sz="10000" spc="500">
                <a:solidFill>
                  <a:srgbClr val="000000"/>
                </a:solidFill>
                <a:latin typeface="League Spartan Bold"/>
              </a:rPr>
              <a:t>OUR METHOD</a:t>
            </a:r>
          </a:p>
        </p:txBody>
      </p:sp>
      <p:sp>
        <p:nvSpPr>
          <p:cNvPr name="AutoShape 3" id="3"/>
          <p:cNvSpPr/>
          <p:nvPr/>
        </p:nvSpPr>
        <p:spPr>
          <a:xfrm rot="0">
            <a:off x="-126851" y="7327839"/>
            <a:ext cx="18541702" cy="2959161"/>
          </a:xfrm>
          <a:prstGeom prst="rect">
            <a:avLst/>
          </a:prstGeom>
          <a:solidFill>
            <a:srgbClr val="000000">
              <a:alpha val="19608"/>
            </a:srgbClr>
          </a:solidFill>
        </p:spPr>
      </p:sp>
      <p:sp>
        <p:nvSpPr>
          <p:cNvPr name="TextBox 4" id="4"/>
          <p:cNvSpPr txBox="true"/>
          <p:nvPr/>
        </p:nvSpPr>
        <p:spPr>
          <a:xfrm rot="0">
            <a:off x="591322" y="8470425"/>
            <a:ext cx="15741357" cy="607314"/>
          </a:xfrm>
          <a:prstGeom prst="rect">
            <a:avLst/>
          </a:prstGeom>
        </p:spPr>
        <p:txBody>
          <a:bodyPr anchor="t" rtlCol="false" tIns="0" lIns="0" bIns="0" rIns="0">
            <a:spAutoFit/>
          </a:bodyPr>
          <a:lstStyle/>
          <a:p>
            <a:pPr algn="r">
              <a:lnSpc>
                <a:spcPts val="4788"/>
              </a:lnSpc>
            </a:pPr>
            <a:r>
              <a:rPr lang="en-US" sz="3600" spc="360">
                <a:solidFill>
                  <a:srgbClr val="000000"/>
                </a:solidFill>
                <a:latin typeface="Gidole"/>
              </a:rPr>
              <a:t>ONLY THEN CAN YOU CREATE TRULY INNOVATIVE SOLUTIONS.</a:t>
            </a:r>
          </a:p>
        </p:txBody>
      </p:sp>
      <p:grpSp>
        <p:nvGrpSpPr>
          <p:cNvPr name="Group 5" id="5"/>
          <p:cNvGrpSpPr/>
          <p:nvPr/>
        </p:nvGrpSpPr>
        <p:grpSpPr>
          <a:xfrm rot="-5400000">
            <a:off x="10897466" y="-231800"/>
            <a:ext cx="7565692" cy="7553587"/>
            <a:chOff x="0" y="0"/>
            <a:chExt cx="6350000" cy="6339840"/>
          </a:xfrm>
        </p:grpSpPr>
        <p:sp>
          <p:nvSpPr>
            <p:cNvPr name="Freeform 6" id="6"/>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000000"/>
            </a:solidFill>
          </p:spPr>
        </p:sp>
      </p:grpSp>
      <p:grpSp>
        <p:nvGrpSpPr>
          <p:cNvPr name="Group 7" id="7"/>
          <p:cNvGrpSpPr/>
          <p:nvPr/>
        </p:nvGrpSpPr>
        <p:grpSpPr>
          <a:xfrm rot="-10800000">
            <a:off x="15695247" y="2544300"/>
            <a:ext cx="5523717" cy="4783539"/>
            <a:chOff x="0" y="0"/>
            <a:chExt cx="6350000" cy="5499100"/>
          </a:xfrm>
        </p:grpSpPr>
        <p:sp>
          <p:nvSpPr>
            <p:cNvPr name="Freeform 8" id="8"/>
            <p:cNvSpPr/>
            <p:nvPr/>
          </p:nvSpPr>
          <p:spPr>
            <a:xfrm>
              <a:off x="0" y="0"/>
              <a:ext cx="6350000" cy="5499100"/>
            </a:xfrm>
            <a:custGeom>
              <a:avLst/>
              <a:gdLst/>
              <a:ahLst/>
              <a:cxnLst/>
              <a:rect r="r" b="b" t="t" l="l"/>
              <a:pathLst>
                <a:path h="5499100" w="6350000">
                  <a:moveTo>
                    <a:pt x="0" y="5499100"/>
                  </a:moveTo>
                  <a:lnTo>
                    <a:pt x="3175000" y="0"/>
                  </a:lnTo>
                  <a:lnTo>
                    <a:pt x="6350000" y="5499100"/>
                  </a:lnTo>
                  <a:close/>
                </a:path>
              </a:pathLst>
            </a:custGeom>
            <a:solidFill>
              <a:srgbClr val="3C47D6"/>
            </a:solidFill>
          </p:spPr>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F2F0F4"/>
        </a:solidFill>
      </p:bgPr>
    </p:bg>
    <p:spTree>
      <p:nvGrpSpPr>
        <p:cNvPr id="1" name=""/>
        <p:cNvGrpSpPr/>
        <p:nvPr/>
      </p:nvGrpSpPr>
      <p:grpSpPr>
        <a:xfrm>
          <a:off x="0" y="0"/>
          <a:ext cx="0" cy="0"/>
          <a:chOff x="0" y="0"/>
          <a:chExt cx="0" cy="0"/>
        </a:xfrm>
      </p:grpSpPr>
      <p:grpSp>
        <p:nvGrpSpPr>
          <p:cNvPr name="Group 2" id="2"/>
          <p:cNvGrpSpPr/>
          <p:nvPr/>
        </p:nvGrpSpPr>
        <p:grpSpPr>
          <a:xfrm rot="5400000">
            <a:off x="-6053" y="6053"/>
            <a:ext cx="7565692" cy="7553587"/>
            <a:chOff x="0" y="0"/>
            <a:chExt cx="6350000" cy="6339840"/>
          </a:xfrm>
        </p:grpSpPr>
        <p:sp>
          <p:nvSpPr>
            <p:cNvPr name="Freeform 3" id="3"/>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3C47D6"/>
            </a:solidFill>
          </p:spPr>
        </p:sp>
      </p:grpSp>
      <p:grpSp>
        <p:nvGrpSpPr>
          <p:cNvPr name="Group 4" id="4"/>
          <p:cNvGrpSpPr/>
          <p:nvPr/>
        </p:nvGrpSpPr>
        <p:grpSpPr>
          <a:xfrm rot="0">
            <a:off x="-2642538" y="0"/>
            <a:ext cx="5443189" cy="4713801"/>
            <a:chOff x="0" y="0"/>
            <a:chExt cx="6350000" cy="5499100"/>
          </a:xfrm>
        </p:grpSpPr>
        <p:sp>
          <p:nvSpPr>
            <p:cNvPr name="Freeform 5" id="5"/>
            <p:cNvSpPr/>
            <p:nvPr/>
          </p:nvSpPr>
          <p:spPr>
            <a:xfrm>
              <a:off x="0" y="0"/>
              <a:ext cx="6350000" cy="5499100"/>
            </a:xfrm>
            <a:custGeom>
              <a:avLst/>
              <a:gdLst/>
              <a:ahLst/>
              <a:cxnLst/>
              <a:rect r="r" b="b" t="t" l="l"/>
              <a:pathLst>
                <a:path h="5499100" w="6350000">
                  <a:moveTo>
                    <a:pt x="0" y="5499100"/>
                  </a:moveTo>
                  <a:lnTo>
                    <a:pt x="3175000" y="0"/>
                  </a:lnTo>
                  <a:lnTo>
                    <a:pt x="6350000" y="5499100"/>
                  </a:lnTo>
                  <a:close/>
                </a:path>
              </a:pathLst>
            </a:custGeom>
            <a:solidFill>
              <a:srgbClr val="000000"/>
            </a:solidFill>
          </p:spPr>
        </p:sp>
      </p:grpSp>
      <p:sp>
        <p:nvSpPr>
          <p:cNvPr name="TextBox 6" id="6"/>
          <p:cNvSpPr txBox="true"/>
          <p:nvPr/>
        </p:nvSpPr>
        <p:spPr>
          <a:xfrm rot="0">
            <a:off x="8423069" y="899792"/>
            <a:ext cx="8244367" cy="2286000"/>
          </a:xfrm>
          <a:prstGeom prst="rect">
            <a:avLst/>
          </a:prstGeom>
        </p:spPr>
        <p:txBody>
          <a:bodyPr anchor="t" rtlCol="false" tIns="0" lIns="0" bIns="0" rIns="0">
            <a:spAutoFit/>
          </a:bodyPr>
          <a:lstStyle/>
          <a:p>
            <a:pPr algn="r">
              <a:lnSpc>
                <a:spcPts val="9000"/>
              </a:lnSpc>
            </a:pPr>
            <a:r>
              <a:rPr lang="en-US" sz="7500" spc="375">
                <a:solidFill>
                  <a:srgbClr val="000000"/>
                </a:solidFill>
                <a:latin typeface="League Spartan Bold"/>
              </a:rPr>
              <a:t>FACE DETECTION</a:t>
            </a:r>
          </a:p>
        </p:txBody>
      </p:sp>
      <p:grpSp>
        <p:nvGrpSpPr>
          <p:cNvPr name="Group 7" id="7"/>
          <p:cNvGrpSpPr/>
          <p:nvPr/>
        </p:nvGrpSpPr>
        <p:grpSpPr>
          <a:xfrm rot="0">
            <a:off x="6533474" y="5453920"/>
            <a:ext cx="10133961" cy="3497220"/>
            <a:chOff x="0" y="0"/>
            <a:chExt cx="13511948" cy="4662960"/>
          </a:xfrm>
        </p:grpSpPr>
        <p:sp>
          <p:nvSpPr>
            <p:cNvPr name="TextBox 8" id="8"/>
            <p:cNvSpPr txBox="true"/>
            <p:nvPr/>
          </p:nvSpPr>
          <p:spPr>
            <a:xfrm rot="0">
              <a:off x="0" y="1266980"/>
              <a:ext cx="13511948" cy="3395980"/>
            </a:xfrm>
            <a:prstGeom prst="rect">
              <a:avLst/>
            </a:prstGeom>
          </p:spPr>
          <p:txBody>
            <a:bodyPr anchor="t" rtlCol="false" tIns="0" lIns="0" bIns="0" rIns="0">
              <a:spAutoFit/>
            </a:bodyPr>
            <a:lstStyle/>
            <a:p>
              <a:pPr>
                <a:lnSpc>
                  <a:spcPts val="5100"/>
                </a:lnSpc>
              </a:pPr>
              <a:r>
                <a:rPr lang="en-US" sz="3400" spc="34">
                  <a:solidFill>
                    <a:srgbClr val="000000"/>
                  </a:solidFill>
                  <a:latin typeface="Gidole"/>
                </a:rPr>
                <a:t>First, we do the face detection. In this part, we use YOLOv5 to train our own dataset. Our purpose is to detect the drivers' faces, so if they do something unlegal, we can track them by face comparison.</a:t>
              </a:r>
              <a:r>
                <a:rPr lang="en-US" sz="3400" spc="34">
                  <a:solidFill>
                    <a:srgbClr val="000000"/>
                  </a:solidFill>
                  <a:latin typeface="Gidole"/>
                </a:rPr>
                <a:t> </a:t>
              </a:r>
            </a:p>
          </p:txBody>
        </p:sp>
        <p:sp>
          <p:nvSpPr>
            <p:cNvPr name="TextBox 9" id="9"/>
            <p:cNvSpPr txBox="true"/>
            <p:nvPr/>
          </p:nvSpPr>
          <p:spPr>
            <a:xfrm rot="0">
              <a:off x="0" y="-9525"/>
              <a:ext cx="13511948" cy="822325"/>
            </a:xfrm>
            <a:prstGeom prst="rect">
              <a:avLst/>
            </a:prstGeom>
          </p:spPr>
          <p:txBody>
            <a:bodyPr anchor="t" rtlCol="false" tIns="0" lIns="0" bIns="0" rIns="0">
              <a:spAutoFit/>
            </a:bodyPr>
            <a:lstStyle/>
            <a:p>
              <a:pPr algn="r">
                <a:lnSpc>
                  <a:spcPts val="4800"/>
                </a:lnSpc>
              </a:pPr>
              <a:r>
                <a:rPr lang="en-US" sz="4000" spc="200">
                  <a:solidFill>
                    <a:srgbClr val="000000"/>
                  </a:solidFill>
                  <a:latin typeface="League Spartan Bold"/>
                </a:rPr>
                <a:t>TRAIN WITH YOLOv5</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2F0F4"/>
        </a:solidFill>
      </p:bgPr>
    </p:bg>
    <p:spTree>
      <p:nvGrpSpPr>
        <p:cNvPr id="1" name=""/>
        <p:cNvGrpSpPr/>
        <p:nvPr/>
      </p:nvGrpSpPr>
      <p:grpSpPr>
        <a:xfrm>
          <a:off x="0" y="0"/>
          <a:ext cx="0" cy="0"/>
          <a:chOff x="0" y="0"/>
          <a:chExt cx="0" cy="0"/>
        </a:xfrm>
      </p:grpSpPr>
      <p:grpSp>
        <p:nvGrpSpPr>
          <p:cNvPr name="Group 2" id="2"/>
          <p:cNvGrpSpPr/>
          <p:nvPr/>
        </p:nvGrpSpPr>
        <p:grpSpPr>
          <a:xfrm rot="0">
            <a:off x="-6243923" y="3099688"/>
            <a:ext cx="14859325" cy="515209"/>
            <a:chOff x="0" y="0"/>
            <a:chExt cx="19812434" cy="686945"/>
          </a:xfrm>
        </p:grpSpPr>
        <p:sp>
          <p:nvSpPr>
            <p:cNvPr name="TextBox 3" id="3"/>
            <p:cNvSpPr txBox="true"/>
            <p:nvPr/>
          </p:nvSpPr>
          <p:spPr>
            <a:xfrm rot="0">
              <a:off x="0" y="0"/>
              <a:ext cx="8623437" cy="686945"/>
            </a:xfrm>
            <a:prstGeom prst="rect">
              <a:avLst/>
            </a:prstGeom>
          </p:spPr>
          <p:txBody>
            <a:bodyPr anchor="t" rtlCol="false" tIns="0" lIns="0" bIns="0" rIns="0">
              <a:spAutoFit/>
            </a:bodyPr>
            <a:lstStyle/>
            <a:p>
              <a:pPr algn="l">
                <a:lnSpc>
                  <a:spcPts val="4056"/>
                </a:lnSpc>
              </a:pPr>
            </a:p>
          </p:txBody>
        </p:sp>
        <p:sp>
          <p:nvSpPr>
            <p:cNvPr name="AutoShape 4" id="4"/>
            <p:cNvSpPr/>
            <p:nvPr/>
          </p:nvSpPr>
          <p:spPr>
            <a:xfrm rot="0">
              <a:off x="9144954" y="311812"/>
              <a:ext cx="10667480" cy="63322"/>
            </a:xfrm>
            <a:prstGeom prst="rect">
              <a:avLst/>
            </a:prstGeom>
            <a:solidFill>
              <a:srgbClr val="000000"/>
            </a:solidFill>
          </p:spPr>
        </p:sp>
      </p:grpSp>
      <p:pic>
        <p:nvPicPr>
          <p:cNvPr name="Picture 5" id="5"/>
          <p:cNvPicPr>
            <a:picLocks noChangeAspect="true"/>
          </p:cNvPicPr>
          <p:nvPr/>
        </p:nvPicPr>
        <p:blipFill>
          <a:blip r:embed="rId2"/>
          <a:srcRect l="0" t="0" r="0" b="0"/>
          <a:stretch>
            <a:fillRect/>
          </a:stretch>
        </p:blipFill>
        <p:spPr>
          <a:xfrm flipH="false" flipV="false" rot="0">
            <a:off x="9388516" y="0"/>
            <a:ext cx="8899484" cy="5884783"/>
          </a:xfrm>
          <a:prstGeom prst="rect">
            <a:avLst/>
          </a:prstGeom>
        </p:spPr>
      </p:pic>
      <p:grpSp>
        <p:nvGrpSpPr>
          <p:cNvPr name="Group 6" id="6"/>
          <p:cNvGrpSpPr/>
          <p:nvPr/>
        </p:nvGrpSpPr>
        <p:grpSpPr>
          <a:xfrm rot="-5400000">
            <a:off x="10728361" y="2727361"/>
            <a:ext cx="7565692" cy="7553587"/>
            <a:chOff x="0" y="0"/>
            <a:chExt cx="6350000" cy="6339840"/>
          </a:xfrm>
        </p:grpSpPr>
        <p:sp>
          <p:nvSpPr>
            <p:cNvPr name="Freeform 7" id="7"/>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3C47D6"/>
            </a:solidFill>
          </p:spPr>
        </p:sp>
      </p:grpSp>
      <p:grpSp>
        <p:nvGrpSpPr>
          <p:cNvPr name="Group 8" id="8"/>
          <p:cNvGrpSpPr/>
          <p:nvPr/>
        </p:nvGrpSpPr>
        <p:grpSpPr>
          <a:xfrm rot="-10800000">
            <a:off x="15526142" y="5503461"/>
            <a:ext cx="5523717" cy="4783539"/>
            <a:chOff x="0" y="0"/>
            <a:chExt cx="6350000" cy="5499100"/>
          </a:xfrm>
        </p:grpSpPr>
        <p:sp>
          <p:nvSpPr>
            <p:cNvPr name="Freeform 9" id="9"/>
            <p:cNvSpPr/>
            <p:nvPr/>
          </p:nvSpPr>
          <p:spPr>
            <a:xfrm>
              <a:off x="0" y="0"/>
              <a:ext cx="6350000" cy="5499100"/>
            </a:xfrm>
            <a:custGeom>
              <a:avLst/>
              <a:gdLst/>
              <a:ahLst/>
              <a:cxnLst/>
              <a:rect r="r" b="b" t="t" l="l"/>
              <a:pathLst>
                <a:path h="5499100" w="6350000">
                  <a:moveTo>
                    <a:pt x="0" y="5499100"/>
                  </a:moveTo>
                  <a:lnTo>
                    <a:pt x="3175000" y="0"/>
                  </a:lnTo>
                  <a:lnTo>
                    <a:pt x="6350000" y="5499100"/>
                  </a:lnTo>
                  <a:close/>
                </a:path>
              </a:pathLst>
            </a:custGeom>
            <a:solidFill>
              <a:srgbClr val="000000"/>
            </a:solidFill>
          </p:spPr>
        </p:sp>
      </p:grpSp>
      <p:sp>
        <p:nvSpPr>
          <p:cNvPr name="TextBox 10" id="10"/>
          <p:cNvSpPr txBox="true"/>
          <p:nvPr/>
        </p:nvSpPr>
        <p:spPr>
          <a:xfrm rot="0">
            <a:off x="906103" y="4521286"/>
            <a:ext cx="7451206" cy="5166360"/>
          </a:xfrm>
          <a:prstGeom prst="rect">
            <a:avLst/>
          </a:prstGeom>
        </p:spPr>
        <p:txBody>
          <a:bodyPr anchor="t" rtlCol="false" tIns="0" lIns="0" bIns="0" rIns="0">
            <a:spAutoFit/>
          </a:bodyPr>
          <a:lstStyle/>
          <a:p>
            <a:pPr>
              <a:lnSpc>
                <a:spcPts val="5100"/>
              </a:lnSpc>
            </a:pPr>
            <a:r>
              <a:rPr lang="en-US" sz="3400" spc="34">
                <a:solidFill>
                  <a:srgbClr val="000000"/>
                </a:solidFill>
                <a:latin typeface="Gidole"/>
              </a:rPr>
              <a:t>YOLO, a</a:t>
            </a:r>
            <a:r>
              <a:rPr lang="en-US" sz="3400" spc="34">
                <a:solidFill>
                  <a:srgbClr val="000000"/>
                </a:solidFill>
                <a:latin typeface="Gidole"/>
              </a:rPr>
              <a:t>n acronym for 'You only look once', is an object detection algorithm that divides images into a grid system. Each cell in the grid is responsible for detecting objects within itself.</a:t>
            </a:r>
          </a:p>
          <a:p>
            <a:pPr>
              <a:lnSpc>
                <a:spcPts val="5100"/>
              </a:lnSpc>
            </a:pPr>
            <a:r>
              <a:rPr lang="en-US" sz="3400" spc="34">
                <a:solidFill>
                  <a:srgbClr val="000000"/>
                </a:solidFill>
                <a:latin typeface="Gidole"/>
              </a:rPr>
              <a:t>YOLO is one of the most famous object detection algorithms due to its speed and accuracy.</a:t>
            </a:r>
          </a:p>
        </p:txBody>
      </p:sp>
      <p:sp>
        <p:nvSpPr>
          <p:cNvPr name="TextBox 11" id="11"/>
          <p:cNvSpPr txBox="true"/>
          <p:nvPr/>
        </p:nvSpPr>
        <p:spPr>
          <a:xfrm rot="0">
            <a:off x="1185739" y="355218"/>
            <a:ext cx="6891933" cy="2744470"/>
          </a:xfrm>
          <a:prstGeom prst="rect">
            <a:avLst/>
          </a:prstGeom>
        </p:spPr>
        <p:txBody>
          <a:bodyPr anchor="t" rtlCol="false" tIns="0" lIns="0" bIns="0" rIns="0">
            <a:spAutoFit/>
          </a:bodyPr>
          <a:lstStyle/>
          <a:p>
            <a:pPr algn="ctr">
              <a:lnSpc>
                <a:spcPts val="7279"/>
              </a:lnSpc>
            </a:pPr>
            <a:r>
              <a:rPr lang="en-US" sz="5200" spc="260">
                <a:solidFill>
                  <a:srgbClr val="000000"/>
                </a:solidFill>
                <a:latin typeface="WenQuanYi"/>
              </a:rPr>
              <a:t>YOLOv5</a:t>
            </a:r>
          </a:p>
          <a:p>
            <a:pPr algn="ctr">
              <a:lnSpc>
                <a:spcPts val="7279"/>
              </a:lnSpc>
            </a:pPr>
            <a:r>
              <a:rPr lang="en-US" sz="1200" spc="60">
                <a:solidFill>
                  <a:srgbClr val="000000"/>
                </a:solidFill>
                <a:latin typeface="Arimo"/>
              </a:rPr>
              <a:t>---you only look once</a:t>
            </a:r>
          </a:p>
          <a:p>
            <a:pPr algn="ctr">
              <a:lnSpc>
                <a:spcPts val="728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blipFill>
          <a:blip r:embed="rId2"/>
          <a:srcRect l="0" t="26621" r="0" b="26621"/>
          <a:stretch>
            <a:fillRect/>
          </a:stretch>
        </a:blipFill>
      </p:bgPr>
    </p:bg>
    <p:spTree>
      <p:nvGrpSpPr>
        <p:cNvPr id="1" name=""/>
        <p:cNvGrpSpPr/>
        <p:nvPr/>
      </p:nvGrpSpPr>
      <p:grpSpPr>
        <a:xfrm>
          <a:off x="0" y="0"/>
          <a:ext cx="0" cy="0"/>
          <a:chOff x="0" y="0"/>
          <a:chExt cx="0" cy="0"/>
        </a:xfrm>
      </p:grpSpPr>
      <p:grpSp>
        <p:nvGrpSpPr>
          <p:cNvPr name="Group 2" id="2"/>
          <p:cNvGrpSpPr/>
          <p:nvPr/>
        </p:nvGrpSpPr>
        <p:grpSpPr>
          <a:xfrm rot="-5400000">
            <a:off x="14124720" y="6123720"/>
            <a:ext cx="4166614" cy="4159947"/>
            <a:chOff x="0" y="0"/>
            <a:chExt cx="6350000" cy="6339840"/>
          </a:xfrm>
        </p:grpSpPr>
        <p:sp>
          <p:nvSpPr>
            <p:cNvPr name="Freeform 3" id="3"/>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F2F0F4">
                <a:alpha val="54902"/>
              </a:srgbClr>
            </a:solidFill>
          </p:spPr>
        </p:sp>
      </p:grpSp>
      <p:grpSp>
        <p:nvGrpSpPr>
          <p:cNvPr name="Group 4" id="4"/>
          <p:cNvGrpSpPr/>
          <p:nvPr/>
        </p:nvGrpSpPr>
        <p:grpSpPr>
          <a:xfrm rot="5400000">
            <a:off x="-3333" y="3333"/>
            <a:ext cx="4166614" cy="4159947"/>
            <a:chOff x="0" y="0"/>
            <a:chExt cx="6350000" cy="6339840"/>
          </a:xfrm>
        </p:grpSpPr>
        <p:sp>
          <p:nvSpPr>
            <p:cNvPr name="Freeform 5" id="5"/>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F2F0F4">
                <a:alpha val="54902"/>
              </a:srgbClr>
            </a:solidFill>
          </p:spPr>
        </p:sp>
      </p:grpSp>
      <p:sp>
        <p:nvSpPr>
          <p:cNvPr name="AutoShape 6" id="6"/>
          <p:cNvSpPr/>
          <p:nvPr/>
        </p:nvSpPr>
        <p:spPr>
          <a:xfrm rot="0">
            <a:off x="4875839" y="2797895"/>
            <a:ext cx="8536323" cy="4691210"/>
          </a:xfrm>
          <a:prstGeom prst="rect">
            <a:avLst/>
          </a:prstGeom>
          <a:solidFill>
            <a:srgbClr val="3C47D6"/>
          </a:solidFill>
        </p:spPr>
      </p:sp>
      <p:grpSp>
        <p:nvGrpSpPr>
          <p:cNvPr name="Group 7" id="7"/>
          <p:cNvGrpSpPr/>
          <p:nvPr/>
        </p:nvGrpSpPr>
        <p:grpSpPr>
          <a:xfrm rot="0">
            <a:off x="1935190" y="3994944"/>
            <a:ext cx="14417621" cy="2297112"/>
            <a:chOff x="0" y="0"/>
            <a:chExt cx="19223494" cy="3062816"/>
          </a:xfrm>
        </p:grpSpPr>
        <p:sp>
          <p:nvSpPr>
            <p:cNvPr name="TextBox 8" id="8"/>
            <p:cNvSpPr txBox="true"/>
            <p:nvPr/>
          </p:nvSpPr>
          <p:spPr>
            <a:xfrm rot="0">
              <a:off x="0" y="0"/>
              <a:ext cx="19223494" cy="1524000"/>
            </a:xfrm>
            <a:prstGeom prst="rect">
              <a:avLst/>
            </a:prstGeom>
          </p:spPr>
          <p:txBody>
            <a:bodyPr anchor="t" rtlCol="false" tIns="0" lIns="0" bIns="0" rIns="0">
              <a:spAutoFit/>
            </a:bodyPr>
            <a:lstStyle/>
            <a:p>
              <a:pPr algn="ctr">
                <a:lnSpc>
                  <a:spcPts val="9000"/>
                </a:lnSpc>
              </a:pPr>
              <a:r>
                <a:rPr lang="en-US" sz="7500" spc="375">
                  <a:solidFill>
                    <a:srgbClr val="F2F0F4"/>
                  </a:solidFill>
                  <a:latin typeface="League Spartan Bold"/>
                </a:rPr>
                <a:t>CODE TIME</a:t>
              </a:r>
            </a:p>
          </p:txBody>
        </p:sp>
        <p:sp>
          <p:nvSpPr>
            <p:cNvPr name="TextBox 9" id="9"/>
            <p:cNvSpPr txBox="true"/>
            <p:nvPr/>
          </p:nvSpPr>
          <p:spPr>
            <a:xfrm rot="0">
              <a:off x="725840" y="2318511"/>
              <a:ext cx="17771814" cy="744305"/>
            </a:xfrm>
            <a:prstGeom prst="rect">
              <a:avLst/>
            </a:prstGeom>
          </p:spPr>
          <p:txBody>
            <a:bodyPr anchor="t" rtlCol="false" tIns="0" lIns="0" bIns="0" rIns="0">
              <a:spAutoFit/>
            </a:bodyPr>
            <a:lstStyle/>
            <a:p>
              <a:pPr algn="ctr">
                <a:lnSpc>
                  <a:spcPts val="4522"/>
                </a:lnSpc>
              </a:pPr>
              <a:r>
                <a:rPr lang="en-US" sz="3400" spc="340">
                  <a:solidFill>
                    <a:srgbClr val="F2F0F4"/>
                  </a:solidFill>
                  <a:latin typeface="Gidole"/>
                </a:rPr>
                <a:t>LET'S MAKE IT WORK</a:t>
              </a:r>
            </a:p>
          </p:txBody>
        </p:sp>
      </p:grpSp>
    </p:spTree>
  </p:cSld>
  <p:clrMapOvr>
    <a:masterClrMapping/>
  </p:clrMapOvr>
</p:sld>
</file>

<file path=ppt/slides/slide8.xml><?xml version="1.0" encoding="utf-8"?>
<p:sld xmlns:p="http://schemas.openxmlformats.org/presentationml/2006/main" xmlns:a="http://schemas.openxmlformats.org/drawingml/2006/main">
  <p:cSld>
    <p:bg>
      <p:bgPr>
        <a:solidFill>
          <a:srgbClr val="F2F0F4"/>
        </a:solidFill>
      </p:bgPr>
    </p:bg>
    <p:spTree>
      <p:nvGrpSpPr>
        <p:cNvPr id="1" name=""/>
        <p:cNvGrpSpPr/>
        <p:nvPr/>
      </p:nvGrpSpPr>
      <p:grpSpPr>
        <a:xfrm>
          <a:off x="0" y="0"/>
          <a:ext cx="0" cy="0"/>
          <a:chOff x="0" y="0"/>
          <a:chExt cx="0" cy="0"/>
        </a:xfrm>
      </p:grpSpPr>
      <p:grpSp>
        <p:nvGrpSpPr>
          <p:cNvPr name="Group 2" id="2"/>
          <p:cNvGrpSpPr/>
          <p:nvPr/>
        </p:nvGrpSpPr>
        <p:grpSpPr>
          <a:xfrm rot="-10800000">
            <a:off x="10214271" y="-57780"/>
            <a:ext cx="8073729" cy="8060811"/>
            <a:chOff x="0" y="0"/>
            <a:chExt cx="6350000" cy="6339840"/>
          </a:xfrm>
        </p:grpSpPr>
        <p:sp>
          <p:nvSpPr>
            <p:cNvPr name="Freeform 3" id="3"/>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3C47D6"/>
            </a:solidFill>
          </p:spPr>
        </p:sp>
      </p:grpSp>
      <p:grpSp>
        <p:nvGrpSpPr>
          <p:cNvPr name="Group 4" id="4"/>
          <p:cNvGrpSpPr/>
          <p:nvPr/>
        </p:nvGrpSpPr>
        <p:grpSpPr>
          <a:xfrm rot="0">
            <a:off x="1289871" y="3631284"/>
            <a:ext cx="9794498" cy="5129658"/>
            <a:chOff x="0" y="0"/>
            <a:chExt cx="13059331" cy="6839544"/>
          </a:xfrm>
        </p:grpSpPr>
        <p:sp>
          <p:nvSpPr>
            <p:cNvPr name="TextBox 5" id="5"/>
            <p:cNvSpPr txBox="true"/>
            <p:nvPr/>
          </p:nvSpPr>
          <p:spPr>
            <a:xfrm rot="0">
              <a:off x="0" y="-161925"/>
              <a:ext cx="13059331" cy="5213985"/>
            </a:xfrm>
            <a:prstGeom prst="rect">
              <a:avLst/>
            </a:prstGeom>
          </p:spPr>
          <p:txBody>
            <a:bodyPr anchor="t" rtlCol="false" tIns="0" lIns="0" bIns="0" rIns="0">
              <a:spAutoFit/>
            </a:bodyPr>
            <a:lstStyle/>
            <a:p>
              <a:pPr>
                <a:lnSpc>
                  <a:spcPts val="11200"/>
                </a:lnSpc>
              </a:pPr>
              <a:r>
                <a:rPr lang="en-US" sz="7999" spc="239">
                  <a:solidFill>
                    <a:srgbClr val="000000"/>
                  </a:solidFill>
                  <a:latin typeface="League Spartan Italics"/>
                </a:rPr>
                <a:t>Di</a:t>
              </a:r>
              <a:r>
                <a:rPr lang="en-US" sz="7999" spc="239">
                  <a:solidFill>
                    <a:srgbClr val="000000"/>
                  </a:solidFill>
                  <a:latin typeface="League Spartan Italics"/>
                </a:rPr>
                <a:t>stracted Driver Detection</a:t>
              </a:r>
            </a:p>
            <a:p>
              <a:pPr>
                <a:lnSpc>
                  <a:spcPts val="8960"/>
                </a:lnSpc>
              </a:pPr>
            </a:p>
          </p:txBody>
        </p:sp>
        <p:sp>
          <p:nvSpPr>
            <p:cNvPr name="TextBox 6" id="6"/>
            <p:cNvSpPr txBox="true"/>
            <p:nvPr/>
          </p:nvSpPr>
          <p:spPr>
            <a:xfrm rot="0">
              <a:off x="0" y="5971922"/>
              <a:ext cx="12270175" cy="867622"/>
            </a:xfrm>
            <a:prstGeom prst="rect">
              <a:avLst/>
            </a:prstGeom>
          </p:spPr>
          <p:txBody>
            <a:bodyPr anchor="t" rtlCol="false" tIns="0" lIns="0" bIns="0" rIns="0">
              <a:spAutoFit/>
            </a:bodyPr>
            <a:lstStyle/>
            <a:p>
              <a:pPr algn="r">
                <a:lnSpc>
                  <a:spcPts val="5320"/>
                </a:lnSpc>
              </a:pPr>
              <a:r>
                <a:rPr lang="en-US" sz="4000" spc="400">
                  <a:solidFill>
                    <a:srgbClr val="000000"/>
                  </a:solidFill>
                  <a:latin typeface="Gidole"/>
                </a:rPr>
                <a:t>------Using CNN</a:t>
              </a:r>
            </a:p>
          </p:txBody>
        </p:sp>
      </p:grpSp>
      <p:grpSp>
        <p:nvGrpSpPr>
          <p:cNvPr name="Group 7" id="7"/>
          <p:cNvGrpSpPr/>
          <p:nvPr/>
        </p:nvGrpSpPr>
        <p:grpSpPr>
          <a:xfrm rot="0">
            <a:off x="15337512" y="-57780"/>
            <a:ext cx="5900975" cy="5110245"/>
            <a:chOff x="0" y="0"/>
            <a:chExt cx="6350000" cy="5499100"/>
          </a:xfrm>
        </p:grpSpPr>
        <p:sp>
          <p:nvSpPr>
            <p:cNvPr name="Freeform 8" id="8"/>
            <p:cNvSpPr/>
            <p:nvPr/>
          </p:nvSpPr>
          <p:spPr>
            <a:xfrm>
              <a:off x="0" y="0"/>
              <a:ext cx="6350000" cy="5499100"/>
            </a:xfrm>
            <a:custGeom>
              <a:avLst/>
              <a:gdLst/>
              <a:ahLst/>
              <a:cxnLst/>
              <a:rect r="r" b="b" t="t" l="l"/>
              <a:pathLst>
                <a:path h="5499100" w="6350000">
                  <a:moveTo>
                    <a:pt x="0" y="5499100"/>
                  </a:moveTo>
                  <a:lnTo>
                    <a:pt x="3175000" y="0"/>
                  </a:lnTo>
                  <a:lnTo>
                    <a:pt x="6350000" y="5499100"/>
                  </a:lnTo>
                  <a:close/>
                </a:path>
              </a:pathLst>
            </a:custGeom>
            <a:solidFill>
              <a:srgbClr val="000000"/>
            </a:solid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0F4"/>
        </a:solidFill>
      </p:bgPr>
    </p:bg>
    <p:spTree>
      <p:nvGrpSpPr>
        <p:cNvPr id="1" name=""/>
        <p:cNvGrpSpPr/>
        <p:nvPr/>
      </p:nvGrpSpPr>
      <p:grpSpPr>
        <a:xfrm>
          <a:off x="0" y="0"/>
          <a:ext cx="0" cy="0"/>
          <a:chOff x="0" y="0"/>
          <a:chExt cx="0" cy="0"/>
        </a:xfrm>
      </p:grpSpPr>
      <p:grpSp>
        <p:nvGrpSpPr>
          <p:cNvPr name="Group 2" id="2"/>
          <p:cNvGrpSpPr/>
          <p:nvPr/>
        </p:nvGrpSpPr>
        <p:grpSpPr>
          <a:xfrm rot="0">
            <a:off x="-5436416" y="-481171"/>
            <a:ext cx="12990003" cy="11249342"/>
            <a:chOff x="0" y="0"/>
            <a:chExt cx="6350000" cy="5499100"/>
          </a:xfrm>
        </p:grpSpPr>
        <p:sp>
          <p:nvSpPr>
            <p:cNvPr name="Freeform 3" id="3"/>
            <p:cNvSpPr/>
            <p:nvPr/>
          </p:nvSpPr>
          <p:spPr>
            <a:xfrm>
              <a:off x="0" y="0"/>
              <a:ext cx="6350000" cy="5499100"/>
            </a:xfrm>
            <a:custGeom>
              <a:avLst/>
              <a:gdLst/>
              <a:ahLst/>
              <a:cxnLst/>
              <a:rect r="r" b="b" t="t" l="l"/>
              <a:pathLst>
                <a:path h="5499100" w="6350000">
                  <a:moveTo>
                    <a:pt x="0" y="5499100"/>
                  </a:moveTo>
                  <a:lnTo>
                    <a:pt x="3175000" y="0"/>
                  </a:lnTo>
                  <a:lnTo>
                    <a:pt x="6350000" y="5499100"/>
                  </a:lnTo>
                  <a:close/>
                </a:path>
              </a:pathLst>
            </a:custGeom>
            <a:solidFill>
              <a:srgbClr val="000000"/>
            </a:solidFill>
          </p:spPr>
        </p:sp>
      </p:grpSp>
      <p:grpSp>
        <p:nvGrpSpPr>
          <p:cNvPr name="Group 4" id="4"/>
          <p:cNvGrpSpPr/>
          <p:nvPr/>
        </p:nvGrpSpPr>
        <p:grpSpPr>
          <a:xfrm rot="5400000">
            <a:off x="-6053" y="6053"/>
            <a:ext cx="7565692" cy="7553587"/>
            <a:chOff x="0" y="0"/>
            <a:chExt cx="6350000" cy="6339840"/>
          </a:xfrm>
        </p:grpSpPr>
        <p:sp>
          <p:nvSpPr>
            <p:cNvPr name="Freeform 5" id="5"/>
            <p:cNvSpPr/>
            <p:nvPr/>
          </p:nvSpPr>
          <p:spPr>
            <a:xfrm>
              <a:off x="0" y="0"/>
              <a:ext cx="6350000" cy="6339840"/>
            </a:xfrm>
            <a:custGeom>
              <a:avLst/>
              <a:gdLst/>
              <a:ahLst/>
              <a:cxnLst/>
              <a:rect r="r" b="b" t="t" l="l"/>
              <a:pathLst>
                <a:path h="6339840" w="6350000">
                  <a:moveTo>
                    <a:pt x="6350000" y="6339840"/>
                  </a:moveTo>
                  <a:lnTo>
                    <a:pt x="0" y="6339840"/>
                  </a:lnTo>
                  <a:lnTo>
                    <a:pt x="0" y="0"/>
                  </a:lnTo>
                  <a:close/>
                </a:path>
              </a:pathLst>
            </a:custGeom>
            <a:solidFill>
              <a:srgbClr val="3C47D6"/>
            </a:solidFill>
          </p:spPr>
        </p:sp>
      </p:grpSp>
      <p:pic>
        <p:nvPicPr>
          <p:cNvPr name="Picture 6" id="6"/>
          <p:cNvPicPr>
            <a:picLocks noChangeAspect="true"/>
          </p:cNvPicPr>
          <p:nvPr/>
        </p:nvPicPr>
        <p:blipFill>
          <a:blip r:embed="rId2"/>
          <a:srcRect l="0" t="0" r="0" b="0"/>
          <a:stretch>
            <a:fillRect/>
          </a:stretch>
        </p:blipFill>
        <p:spPr>
          <a:xfrm flipH="false" flipV="false" rot="0">
            <a:off x="1028700" y="1217570"/>
            <a:ext cx="6524887" cy="6612666"/>
          </a:xfrm>
          <a:prstGeom prst="rect">
            <a:avLst/>
          </a:prstGeom>
        </p:spPr>
      </p:pic>
      <p:sp>
        <p:nvSpPr>
          <p:cNvPr name="TextBox 7" id="7"/>
          <p:cNvSpPr txBox="true"/>
          <p:nvPr/>
        </p:nvSpPr>
        <p:spPr>
          <a:xfrm rot="0">
            <a:off x="10240676" y="3227756"/>
            <a:ext cx="7732501" cy="6276975"/>
          </a:xfrm>
          <a:prstGeom prst="rect">
            <a:avLst/>
          </a:prstGeom>
        </p:spPr>
        <p:txBody>
          <a:bodyPr anchor="t" rtlCol="false" tIns="0" lIns="0" bIns="0" rIns="0">
            <a:spAutoFit/>
          </a:bodyPr>
          <a:lstStyle/>
          <a:p>
            <a:pPr>
              <a:lnSpc>
                <a:spcPts val="4500"/>
              </a:lnSpc>
            </a:pPr>
            <a:r>
              <a:rPr lang="en-US" sz="3000" spc="30">
                <a:solidFill>
                  <a:srgbClr val="000000"/>
                </a:solidFill>
                <a:latin typeface="Gidole"/>
              </a:rPr>
              <a:t>A Convolutional Neu</a:t>
            </a:r>
            <a:r>
              <a:rPr lang="en-US" sz="3000" spc="30">
                <a:solidFill>
                  <a:srgbClr val="000000"/>
                </a:solidFill>
                <a:latin typeface="Gidole"/>
              </a:rPr>
              <a:t>ral Network (CNN) is a Deep Learning algorithm which can take in an input image, assign importance (learnable weights and biases) to various aspects/objects in the image and be able to differentiate one from the other. The pre-processing required in a ConvNet is much lower as compared to other classification algorithms. While in primitive methods filters are hand-engineered, with enough training, ConvNets have the ability to learn these filters/characteristics.</a:t>
            </a:r>
          </a:p>
        </p:txBody>
      </p:sp>
      <p:sp>
        <p:nvSpPr>
          <p:cNvPr name="TextBox 8" id="8"/>
          <p:cNvSpPr txBox="true"/>
          <p:nvPr/>
        </p:nvSpPr>
        <p:spPr>
          <a:xfrm rot="0">
            <a:off x="13976033" y="249195"/>
            <a:ext cx="2617589" cy="1727200"/>
          </a:xfrm>
          <a:prstGeom prst="rect">
            <a:avLst/>
          </a:prstGeom>
        </p:spPr>
        <p:txBody>
          <a:bodyPr anchor="t" rtlCol="false" tIns="0" lIns="0" bIns="0" rIns="0">
            <a:spAutoFit/>
          </a:bodyPr>
          <a:lstStyle/>
          <a:p>
            <a:pPr algn="ctr">
              <a:lnSpc>
                <a:spcPts val="14000"/>
              </a:lnSpc>
            </a:pPr>
            <a:r>
              <a:rPr lang="en-US" sz="10000">
                <a:solidFill>
                  <a:srgbClr val="000000"/>
                </a:solidFill>
                <a:latin typeface="WenQuanYi"/>
              </a:rPr>
              <a:t>CNN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DAEmbldAg-M</dc:identifier>
  <dcterms:modified xsi:type="dcterms:W3CDTF">2011-08-01T06:04:30Z</dcterms:modified>
  <cp:revision>1</cp:revision>
  <dc:title>Gray Geometric Business Creative Presentation</dc:title>
</cp:coreProperties>
</file>

<file path=docProps/thumbnail.jpeg>
</file>